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 id="262" r:id="rId8"/>
    <p:sldId id="263" r:id="rId9"/>
    <p:sldId id="264"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03-Jun-21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03-Jun-21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03-Jun-21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03-Jun-21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1"/>
            <a:ext cx="7772400" cy="838200"/>
          </a:xfrm>
        </p:spPr>
        <p:txBody>
          <a:bodyPr>
            <a:normAutofit/>
          </a:bodyPr>
          <a:lstStyle/>
          <a:p>
            <a:r>
              <a:rPr lang="en-US" sz="2800" dirty="0" smtClean="0"/>
              <a:t>Polarization of light</a:t>
            </a:r>
            <a:endParaRPr lang="en-US" sz="2800" dirty="0"/>
          </a:p>
        </p:txBody>
      </p:sp>
      <p:sp>
        <p:nvSpPr>
          <p:cNvPr id="3" name="Subtitle 2"/>
          <p:cNvSpPr>
            <a:spLocks noGrp="1"/>
          </p:cNvSpPr>
          <p:nvPr>
            <p:ph type="subTitle" idx="1"/>
          </p:nvPr>
        </p:nvSpPr>
        <p:spPr>
          <a:xfrm>
            <a:off x="228600" y="1600200"/>
            <a:ext cx="8686800" cy="3810000"/>
          </a:xfrm>
        </p:spPr>
        <p:txBody>
          <a:bodyPr>
            <a:normAutofit/>
          </a:bodyPr>
          <a:lstStyle/>
          <a:p>
            <a:pPr algn="just">
              <a:spcBef>
                <a:spcPts val="0"/>
              </a:spcBef>
              <a:buSzPct val="80000"/>
            </a:pPr>
            <a:r>
              <a:rPr lang="en-US" sz="2000" dirty="0" smtClean="0">
                <a:solidFill>
                  <a:srgbClr val="FF0000"/>
                </a:solidFill>
              </a:rPr>
              <a:t>Topic to be covered……….</a:t>
            </a:r>
          </a:p>
          <a:p>
            <a:pPr algn="just">
              <a:spcBef>
                <a:spcPts val="0"/>
              </a:spcBef>
              <a:buSzPct val="80000"/>
            </a:pPr>
            <a:endParaRPr lang="en-US" sz="2000" dirty="0" smtClean="0">
              <a:solidFill>
                <a:srgbClr val="FF0000"/>
              </a:solidFill>
            </a:endParaRPr>
          </a:p>
          <a:p>
            <a:pPr algn="just">
              <a:spcBef>
                <a:spcPts val="0"/>
              </a:spcBef>
              <a:buSzPct val="80000"/>
              <a:buFont typeface="Wingdings" pitchFamily="2" charset="2"/>
              <a:buChar char="ü"/>
            </a:pPr>
            <a:r>
              <a:rPr lang="en-US" sz="2000" dirty="0" smtClean="0">
                <a:solidFill>
                  <a:srgbClr val="FF0000"/>
                </a:solidFill>
              </a:rPr>
              <a:t>Introduction</a:t>
            </a:r>
          </a:p>
          <a:p>
            <a:pPr algn="just">
              <a:spcBef>
                <a:spcPts val="0"/>
              </a:spcBef>
              <a:buSzPct val="80000"/>
              <a:buFont typeface="Wingdings" pitchFamily="2" charset="2"/>
              <a:buChar char="ü"/>
            </a:pPr>
            <a:r>
              <a:rPr lang="en-US" sz="2000" dirty="0" smtClean="0">
                <a:solidFill>
                  <a:srgbClr val="FF0000"/>
                </a:solidFill>
              </a:rPr>
              <a:t>Mechanical and optical experiment to demonstrate transverse waves</a:t>
            </a:r>
          </a:p>
          <a:p>
            <a:pPr algn="just">
              <a:spcBef>
                <a:spcPts val="0"/>
              </a:spcBef>
              <a:buSzPct val="80000"/>
              <a:buFont typeface="Wingdings" pitchFamily="2" charset="2"/>
              <a:buChar char="ü"/>
            </a:pPr>
            <a:r>
              <a:rPr lang="en-US" sz="2000" dirty="0" smtClean="0">
                <a:solidFill>
                  <a:srgbClr val="FF0000"/>
                </a:solidFill>
              </a:rPr>
              <a:t>Representations for polarized light and </a:t>
            </a:r>
            <a:r>
              <a:rPr lang="en-US" sz="2000" dirty="0" err="1" smtClean="0">
                <a:solidFill>
                  <a:srgbClr val="FF0000"/>
                </a:solidFill>
              </a:rPr>
              <a:t>unpolarized</a:t>
            </a:r>
            <a:r>
              <a:rPr lang="en-US" sz="2000" dirty="0" smtClean="0">
                <a:solidFill>
                  <a:srgbClr val="FF0000"/>
                </a:solidFill>
              </a:rPr>
              <a:t> lights</a:t>
            </a:r>
          </a:p>
          <a:p>
            <a:pPr algn="just">
              <a:spcBef>
                <a:spcPts val="0"/>
              </a:spcBef>
              <a:buSzPct val="80000"/>
              <a:buFont typeface="Wingdings" pitchFamily="2" charset="2"/>
              <a:buChar char="ü"/>
            </a:pPr>
            <a:r>
              <a:rPr lang="en-US" sz="2000" dirty="0" smtClean="0">
                <a:solidFill>
                  <a:srgbClr val="FF0000"/>
                </a:solidFill>
              </a:rPr>
              <a:t>Law of </a:t>
            </a:r>
            <a:r>
              <a:rPr lang="en-US" sz="2000" dirty="0" err="1" smtClean="0">
                <a:solidFill>
                  <a:srgbClr val="FF0000"/>
                </a:solidFill>
              </a:rPr>
              <a:t>Malus</a:t>
            </a:r>
            <a:endParaRPr lang="en-US" sz="2000" dirty="0" smtClean="0">
              <a:solidFill>
                <a:srgbClr val="FF0000"/>
              </a:solidFill>
            </a:endParaRPr>
          </a:p>
          <a:p>
            <a:pPr algn="just">
              <a:spcBef>
                <a:spcPts val="0"/>
              </a:spcBef>
              <a:buSzPct val="80000"/>
              <a:buFont typeface="Wingdings" pitchFamily="2" charset="2"/>
              <a:buChar char="ü"/>
            </a:pPr>
            <a:r>
              <a:rPr lang="en-US" sz="2000" dirty="0" smtClean="0">
                <a:solidFill>
                  <a:srgbClr val="FF0000"/>
                </a:solidFill>
              </a:rPr>
              <a:t>Some solved problems on Laws of </a:t>
            </a:r>
            <a:r>
              <a:rPr lang="en-US" sz="2000" dirty="0" err="1" smtClean="0">
                <a:solidFill>
                  <a:srgbClr val="FF0000"/>
                </a:solidFill>
              </a:rPr>
              <a:t>Malus</a:t>
            </a:r>
            <a:endParaRPr lang="en-US" sz="2000" dirty="0" smtClean="0">
              <a:solidFill>
                <a:srgbClr val="FF0000"/>
              </a:solidFill>
            </a:endParaRPr>
          </a:p>
          <a:p>
            <a:pPr algn="just">
              <a:spcBef>
                <a:spcPts val="0"/>
              </a:spcBef>
              <a:buSzPct val="80000"/>
              <a:buFont typeface="Wingdings" pitchFamily="2" charset="2"/>
              <a:buChar char="ü"/>
            </a:pPr>
            <a:r>
              <a:rPr lang="en-US" sz="2000" dirty="0" smtClean="0">
                <a:solidFill>
                  <a:srgbClr val="FF0000"/>
                </a:solidFill>
              </a:rPr>
              <a:t>Polarization by reflection</a:t>
            </a:r>
          </a:p>
          <a:p>
            <a:pPr algn="just">
              <a:spcBef>
                <a:spcPts val="0"/>
              </a:spcBef>
              <a:buSzPct val="80000"/>
              <a:buFont typeface="Wingdings" pitchFamily="2" charset="2"/>
              <a:buChar char="ü"/>
            </a:pPr>
            <a:r>
              <a:rPr lang="en-US" sz="2000" dirty="0" err="1" smtClean="0">
                <a:solidFill>
                  <a:srgbClr val="FF0000"/>
                </a:solidFill>
              </a:rPr>
              <a:t>Brewester’s</a:t>
            </a:r>
            <a:r>
              <a:rPr lang="en-US" sz="2000" dirty="0" smtClean="0">
                <a:solidFill>
                  <a:srgbClr val="FF0000"/>
                </a:solidFill>
              </a:rPr>
              <a:t> Law</a:t>
            </a:r>
          </a:p>
          <a:p>
            <a:pPr algn="just">
              <a:spcBef>
                <a:spcPts val="0"/>
              </a:spcBef>
              <a:buSzPct val="80000"/>
              <a:buFont typeface="Wingdings" pitchFamily="2" charset="2"/>
              <a:buChar char="ü"/>
            </a:pPr>
            <a:r>
              <a:rPr lang="en-US" sz="2000" dirty="0" smtClean="0">
                <a:solidFill>
                  <a:srgbClr val="FF0000"/>
                </a:solidFill>
              </a:rPr>
              <a:t>Polarization by refraction (Pile of Plates)</a:t>
            </a:r>
          </a:p>
          <a:p>
            <a:pPr algn="just">
              <a:buFont typeface="Wingdings" pitchFamily="2" charset="2"/>
              <a:buChar char="Ø"/>
            </a:pPr>
            <a:endParaRPr lang="en-US" sz="2000" dirty="0" smtClean="0">
              <a:solidFill>
                <a:srgbClr val="FF0000"/>
              </a:solidFill>
            </a:endParaRPr>
          </a:p>
          <a:p>
            <a:pPr algn="just">
              <a:buFont typeface="Wingdings" pitchFamily="2" charset="2"/>
              <a:buChar char="Ø"/>
            </a:pPr>
            <a:endParaRPr lang="en-US" sz="2000" dirty="0" smtClean="0">
              <a:solidFill>
                <a:srgbClr val="FF0000"/>
              </a:solidFill>
            </a:endParaRPr>
          </a:p>
          <a:p>
            <a:pPr algn="just">
              <a:buFont typeface="Wingdings" pitchFamily="2" charset="2"/>
              <a:buChar char="Ø"/>
            </a:pPr>
            <a:endParaRPr lang="en-US" sz="20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dirty="0" smtClean="0"/>
              <a:t>Polarization of light</a:t>
            </a:r>
            <a:endParaRPr lang="en-US" sz="2800" dirty="0"/>
          </a:p>
        </p:txBody>
      </p:sp>
      <p:pic>
        <p:nvPicPr>
          <p:cNvPr id="7170" name="Picture 2"/>
          <p:cNvPicPr>
            <a:picLocks noGrp="1" noChangeAspect="1" noChangeArrowheads="1"/>
          </p:cNvPicPr>
          <p:nvPr>
            <p:ph idx="1"/>
          </p:nvPr>
        </p:nvPicPr>
        <p:blipFill>
          <a:blip r:embed="rId2"/>
          <a:srcRect/>
          <a:stretch>
            <a:fillRect/>
          </a:stretch>
        </p:blipFill>
        <p:spPr bwMode="auto">
          <a:xfrm>
            <a:off x="2057401" y="1676401"/>
            <a:ext cx="5791200" cy="3086894"/>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dirty="0" smtClean="0"/>
              <a:t>Law of </a:t>
            </a:r>
            <a:r>
              <a:rPr lang="en-US" sz="2800" dirty="0" err="1" smtClean="0"/>
              <a:t>Malus</a:t>
            </a:r>
            <a:endParaRPr lang="en-US" sz="2800" dirty="0"/>
          </a:p>
        </p:txBody>
      </p:sp>
      <p:sp>
        <p:nvSpPr>
          <p:cNvPr id="3" name="Content Placeholder 2"/>
          <p:cNvSpPr>
            <a:spLocks noGrp="1"/>
          </p:cNvSpPr>
          <p:nvPr>
            <p:ph idx="1"/>
          </p:nvPr>
        </p:nvSpPr>
        <p:spPr>
          <a:xfrm>
            <a:off x="457200" y="1371600"/>
            <a:ext cx="8229600" cy="4754563"/>
          </a:xfrm>
        </p:spPr>
        <p:txBody>
          <a:bodyPr>
            <a:normAutofit/>
          </a:bodyPr>
          <a:lstStyle/>
          <a:p>
            <a:pPr>
              <a:buFont typeface="Wingdings" pitchFamily="2" charset="2"/>
              <a:buChar char="Ø"/>
            </a:pPr>
            <a:r>
              <a:rPr lang="en-US" sz="2000" dirty="0" smtClean="0"/>
              <a:t>Statement:- Its states that when a completely plane polarized light is incident on the analyzer, then the intensity of light emerging from the analyzer is proportional to the square of cosine of the angle between plane of polarizer and plane of analyzer.</a:t>
            </a:r>
          </a:p>
          <a:p>
            <a:pPr>
              <a:buFont typeface="Wingdings" pitchFamily="2" charset="2"/>
              <a:buChar char="Ø"/>
            </a:pPr>
            <a:r>
              <a:rPr lang="en-US" sz="2000" dirty="0" smtClean="0"/>
              <a:t>              I= </a:t>
            </a:r>
            <a:r>
              <a:rPr lang="en-US" sz="2000" dirty="0" err="1" smtClean="0"/>
              <a:t>Im</a:t>
            </a:r>
            <a:r>
              <a:rPr lang="en-US" sz="2000" dirty="0" smtClean="0"/>
              <a:t> Cos^2</a:t>
            </a:r>
            <a:r>
              <a:rPr lang="az-Cyrl-AZ" sz="2000" dirty="0" smtClean="0"/>
              <a:t>Ө</a:t>
            </a:r>
            <a:endParaRPr lang="en-US" sz="2000" dirty="0" smtClean="0"/>
          </a:p>
          <a:p>
            <a:pPr>
              <a:buFont typeface="Wingdings" pitchFamily="2" charset="2"/>
              <a:buChar char="Ø"/>
            </a:pPr>
            <a:endParaRPr lang="en-US" sz="2000" dirty="0" smtClean="0"/>
          </a:p>
          <a:p>
            <a:pPr>
              <a:buFont typeface="Wingdings" pitchFamily="2" charset="2"/>
              <a:buChar char="Ø"/>
            </a:pPr>
            <a:endParaRPr lang="en-US" sz="2000" dirty="0" smtClean="0"/>
          </a:p>
          <a:p>
            <a:pPr>
              <a:buNone/>
            </a:pPr>
            <a:r>
              <a:rPr lang="en-US" sz="2000" dirty="0" smtClean="0"/>
              <a:t>Where, I= Intensity of transmitted light from analyzer.</a:t>
            </a:r>
          </a:p>
          <a:p>
            <a:pPr>
              <a:buNone/>
            </a:pPr>
            <a:r>
              <a:rPr lang="en-US" sz="2000" dirty="0" smtClean="0"/>
              <a:t>               </a:t>
            </a:r>
            <a:r>
              <a:rPr lang="en-US" sz="2000" dirty="0" err="1" smtClean="0"/>
              <a:t>Im</a:t>
            </a:r>
            <a:r>
              <a:rPr lang="en-US" sz="2000" dirty="0" smtClean="0"/>
              <a:t>= Intensity of PPL incident of polarizer and analyzer.</a:t>
            </a:r>
          </a:p>
          <a:p>
            <a:pPr>
              <a:buFont typeface="Wingdings" pitchFamily="2" charset="2"/>
              <a:buChar char="Ø"/>
            </a:pPr>
            <a:endParaRPr lang="en-US" sz="2000" dirty="0" smtClean="0"/>
          </a:p>
          <a:p>
            <a:pPr>
              <a:buNone/>
            </a:pP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dirty="0" smtClean="0"/>
              <a:t>Explanation of </a:t>
            </a:r>
            <a:r>
              <a:rPr lang="en-US" sz="2800" dirty="0" err="1" smtClean="0"/>
              <a:t>Malus</a:t>
            </a:r>
            <a:r>
              <a:rPr lang="en-US" sz="2800" dirty="0" smtClean="0"/>
              <a:t> Law</a:t>
            </a:r>
            <a:endParaRPr lang="en-US" sz="2800" dirty="0"/>
          </a:p>
        </p:txBody>
      </p:sp>
      <p:pic>
        <p:nvPicPr>
          <p:cNvPr id="1026" name="Picture 2" descr="C:\Users\Win 7\Desktop\20210603_161103.jpg"/>
          <p:cNvPicPr>
            <a:picLocks noGrp="1" noChangeAspect="1" noChangeArrowheads="1"/>
          </p:cNvPicPr>
          <p:nvPr>
            <p:ph idx="1"/>
          </p:nvPr>
        </p:nvPicPr>
        <p:blipFill>
          <a:blip r:embed="rId2"/>
          <a:srcRect/>
          <a:stretch>
            <a:fillRect/>
          </a:stretch>
        </p:blipFill>
        <p:spPr bwMode="auto">
          <a:xfrm>
            <a:off x="990600" y="1295400"/>
            <a:ext cx="6934200" cy="445373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800" dirty="0" smtClean="0"/>
              <a:t>Problems</a:t>
            </a:r>
            <a:endParaRPr lang="en-US" sz="2800" dirty="0"/>
          </a:p>
        </p:txBody>
      </p:sp>
      <p:pic>
        <p:nvPicPr>
          <p:cNvPr id="2050" name="Picture 2" descr="C:\Users\Win 7\Documents\Prob 1.jpg"/>
          <p:cNvPicPr>
            <a:picLocks noGrp="1" noChangeAspect="1" noChangeArrowheads="1"/>
          </p:cNvPicPr>
          <p:nvPr>
            <p:ph idx="1"/>
          </p:nvPr>
        </p:nvPicPr>
        <p:blipFill>
          <a:blip r:embed="rId2"/>
          <a:srcRect/>
          <a:stretch>
            <a:fillRect/>
          </a:stretch>
        </p:blipFill>
        <p:spPr bwMode="auto">
          <a:xfrm>
            <a:off x="457200" y="1295400"/>
            <a:ext cx="8229600" cy="48768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800" dirty="0" smtClean="0"/>
              <a:t>Problem</a:t>
            </a:r>
            <a:endParaRPr lang="en-US" sz="2800" dirty="0"/>
          </a:p>
        </p:txBody>
      </p:sp>
      <p:pic>
        <p:nvPicPr>
          <p:cNvPr id="3074" name="Picture 2" descr="C:\Users\Win 7\Documents\prob2.jpg"/>
          <p:cNvPicPr>
            <a:picLocks noGrp="1" noChangeAspect="1" noChangeArrowheads="1"/>
          </p:cNvPicPr>
          <p:nvPr>
            <p:ph idx="1"/>
          </p:nvPr>
        </p:nvPicPr>
        <p:blipFill>
          <a:blip r:embed="rId2"/>
          <a:srcRect/>
          <a:stretch>
            <a:fillRect/>
          </a:stretch>
        </p:blipFill>
        <p:spPr bwMode="auto">
          <a:xfrm>
            <a:off x="857250" y="1219200"/>
            <a:ext cx="7981950" cy="48768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dirty="0" smtClean="0"/>
              <a:t>Problem</a:t>
            </a:r>
            <a:endParaRPr lang="en-US" sz="2800" dirty="0"/>
          </a:p>
        </p:txBody>
      </p:sp>
      <p:pic>
        <p:nvPicPr>
          <p:cNvPr id="4099" name="Picture 3" descr="C:\Users\Win 7\Desktop\20210603_152457.jpg"/>
          <p:cNvPicPr>
            <a:picLocks noGrp="1" noChangeAspect="1" noChangeArrowheads="1"/>
          </p:cNvPicPr>
          <p:nvPr>
            <p:ph idx="1"/>
          </p:nvPr>
        </p:nvPicPr>
        <p:blipFill>
          <a:blip r:embed="rId2"/>
          <a:srcRect/>
          <a:stretch>
            <a:fillRect/>
          </a:stretch>
        </p:blipFill>
        <p:spPr bwMode="auto">
          <a:xfrm>
            <a:off x="838200" y="1066800"/>
            <a:ext cx="7391400" cy="5059363"/>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dirty="0" smtClean="0"/>
              <a:t>Polarization by reflection</a:t>
            </a:r>
            <a:endParaRPr lang="en-US" sz="2800" dirty="0"/>
          </a:p>
        </p:txBody>
      </p:sp>
      <p:pic>
        <p:nvPicPr>
          <p:cNvPr id="5122" name="Picture 2" descr="C:\Users\Win 7\Desktop\20210603_152548.jpg"/>
          <p:cNvPicPr>
            <a:picLocks noGrp="1" noChangeAspect="1" noChangeArrowheads="1"/>
          </p:cNvPicPr>
          <p:nvPr>
            <p:ph idx="1"/>
          </p:nvPr>
        </p:nvPicPr>
        <p:blipFill>
          <a:blip r:embed="rId2"/>
          <a:srcRect/>
          <a:stretch>
            <a:fillRect/>
          </a:stretch>
        </p:blipFill>
        <p:spPr bwMode="auto">
          <a:xfrm>
            <a:off x="685800" y="1371600"/>
            <a:ext cx="7315200" cy="4269581"/>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dirty="0" smtClean="0"/>
              <a:t>Polarization by reflection</a:t>
            </a:r>
            <a:endParaRPr lang="en-US" sz="2800" dirty="0"/>
          </a:p>
        </p:txBody>
      </p:sp>
      <p:pic>
        <p:nvPicPr>
          <p:cNvPr id="6146" name="Picture 2" descr="C:\Users\Win 7\Desktop\20210603_164412.jpg"/>
          <p:cNvPicPr>
            <a:picLocks noGrp="1" noChangeAspect="1" noChangeArrowheads="1"/>
          </p:cNvPicPr>
          <p:nvPr>
            <p:ph idx="1"/>
          </p:nvPr>
        </p:nvPicPr>
        <p:blipFill>
          <a:blip r:embed="rId2"/>
          <a:srcRect/>
          <a:stretch>
            <a:fillRect/>
          </a:stretch>
        </p:blipFill>
        <p:spPr bwMode="auto">
          <a:xfrm>
            <a:off x="1838273" y="1600200"/>
            <a:ext cx="5467454" cy="4525963"/>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dirty="0" err="1" smtClean="0"/>
              <a:t>Brewester’s</a:t>
            </a:r>
            <a:r>
              <a:rPr lang="en-US" sz="2800" dirty="0" smtClean="0"/>
              <a:t> Law</a:t>
            </a:r>
            <a:endParaRPr lang="en-US" sz="2800" dirty="0"/>
          </a:p>
        </p:txBody>
      </p:sp>
      <p:pic>
        <p:nvPicPr>
          <p:cNvPr id="7170" name="Picture 2" descr="C:\Users\Win 7\Desktop\20210603_164406.jpg"/>
          <p:cNvPicPr>
            <a:picLocks noGrp="1" noChangeAspect="1" noChangeArrowheads="1"/>
          </p:cNvPicPr>
          <p:nvPr>
            <p:ph idx="1"/>
          </p:nvPr>
        </p:nvPicPr>
        <p:blipFill>
          <a:blip r:embed="rId2"/>
          <a:srcRect/>
          <a:stretch>
            <a:fillRect/>
          </a:stretch>
        </p:blipFill>
        <p:spPr bwMode="auto">
          <a:xfrm>
            <a:off x="990600" y="1600200"/>
            <a:ext cx="6781799" cy="452596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800" dirty="0" smtClean="0"/>
              <a:t> Polarization of light</a:t>
            </a:r>
            <a:endParaRPr lang="en-US" sz="2800" dirty="0"/>
          </a:p>
        </p:txBody>
      </p:sp>
      <p:sp>
        <p:nvSpPr>
          <p:cNvPr id="3" name="Content Placeholder 2"/>
          <p:cNvSpPr>
            <a:spLocks noGrp="1"/>
          </p:cNvSpPr>
          <p:nvPr>
            <p:ph idx="1"/>
          </p:nvPr>
        </p:nvSpPr>
        <p:spPr>
          <a:xfrm>
            <a:off x="457200" y="990600"/>
            <a:ext cx="8229600" cy="5135563"/>
          </a:xfrm>
        </p:spPr>
        <p:txBody>
          <a:bodyPr>
            <a:normAutofit/>
          </a:bodyPr>
          <a:lstStyle/>
          <a:p>
            <a:pPr>
              <a:buFont typeface="Wingdings" pitchFamily="2" charset="2"/>
              <a:buChar char="Ø"/>
            </a:pPr>
            <a:r>
              <a:rPr lang="en-US" sz="2000" dirty="0" smtClean="0"/>
              <a:t>The phenomenon of Interference and diffraction established the wave nature of light.</a:t>
            </a:r>
          </a:p>
          <a:p>
            <a:pPr>
              <a:buFont typeface="Wingdings" pitchFamily="2" charset="2"/>
              <a:buChar char="Ø"/>
            </a:pPr>
            <a:endParaRPr lang="en-US" sz="2000" dirty="0" smtClean="0"/>
          </a:p>
          <a:p>
            <a:pPr>
              <a:buFont typeface="Wingdings" pitchFamily="2" charset="2"/>
              <a:buChar char="Ø"/>
            </a:pPr>
            <a:r>
              <a:rPr lang="en-US" sz="2000" dirty="0" smtClean="0"/>
              <a:t>However these phenomenon do not prove whether light has transverse wave nature or longitudinal wave nature. </a:t>
            </a:r>
          </a:p>
          <a:p>
            <a:pPr>
              <a:buFont typeface="Wingdings" pitchFamily="2" charset="2"/>
              <a:buChar char="Ø"/>
            </a:pPr>
            <a:endParaRPr lang="en-US" sz="2000" dirty="0" smtClean="0"/>
          </a:p>
          <a:p>
            <a:pPr>
              <a:buFont typeface="Wingdings" pitchFamily="2" charset="2"/>
              <a:buChar char="Ø"/>
            </a:pPr>
            <a:r>
              <a:rPr lang="en-US" sz="2000" dirty="0" smtClean="0"/>
              <a:t>Phenomenon, polarization is exhibited by transverse waves.</a:t>
            </a:r>
          </a:p>
          <a:p>
            <a:pPr>
              <a:buFont typeface="Wingdings" pitchFamily="2" charset="2"/>
              <a:buChar char="Ø"/>
            </a:pPr>
            <a:endParaRPr lang="en-US" sz="2000" dirty="0" smtClean="0"/>
          </a:p>
          <a:p>
            <a:pPr>
              <a:buFont typeface="Wingdings" pitchFamily="2" charset="2"/>
              <a:buChar char="Ø"/>
            </a:pPr>
            <a:r>
              <a:rPr lang="en-US" sz="2000" dirty="0" smtClean="0"/>
              <a:t>Hence polarization of light proves the transverse nature of light waves.</a:t>
            </a:r>
            <a:endParaRPr lang="en-US" sz="2000" dirty="0"/>
          </a:p>
        </p:txBody>
      </p:sp>
      <p:sp>
        <p:nvSpPr>
          <p:cNvPr id="1026" name="AutoShape 2" descr="https://www.edmundoptics.com/contentassets/bd02b4a1c6a1433c97387c11d52ac0c7/figure-1-new-forward.gif"/>
          <p:cNvSpPr>
            <a:spLocks noChangeAspect="1" noChangeArrowheads="1"/>
          </p:cNvSpPr>
          <p:nvPr/>
        </p:nvSpPr>
        <p:spPr bwMode="auto">
          <a:xfrm>
            <a:off x="155575" y="-792163"/>
            <a:ext cx="2762250" cy="16573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t>Electromagnetic Wave</a:t>
            </a:r>
            <a:endParaRPr lang="en-US" sz="2800" dirty="0"/>
          </a:p>
        </p:txBody>
      </p:sp>
      <p:pic>
        <p:nvPicPr>
          <p:cNvPr id="2050" name="Picture 2" descr="C:\Users\Win 7\Downloads\img_emishield_01.png"/>
          <p:cNvPicPr>
            <a:picLocks noGrp="1" noChangeAspect="1" noChangeArrowheads="1"/>
          </p:cNvPicPr>
          <p:nvPr>
            <p:ph idx="1"/>
          </p:nvPr>
        </p:nvPicPr>
        <p:blipFill>
          <a:blip r:embed="rId2"/>
          <a:srcRect/>
          <a:stretch>
            <a:fillRect/>
          </a:stretch>
        </p:blipFill>
        <p:spPr bwMode="auto">
          <a:xfrm>
            <a:off x="1289460" y="1831435"/>
            <a:ext cx="6565080" cy="406349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t>EM wave is……..</a:t>
            </a:r>
            <a:endParaRPr lang="en-US" sz="2800" dirty="0"/>
          </a:p>
        </p:txBody>
      </p:sp>
      <p:sp>
        <p:nvSpPr>
          <p:cNvPr id="3" name="Content Placeholder 2"/>
          <p:cNvSpPr>
            <a:spLocks noGrp="1"/>
          </p:cNvSpPr>
          <p:nvPr>
            <p:ph idx="1"/>
          </p:nvPr>
        </p:nvSpPr>
        <p:spPr/>
        <p:txBody>
          <a:bodyPr>
            <a:normAutofit/>
          </a:bodyPr>
          <a:lstStyle/>
          <a:p>
            <a:r>
              <a:rPr lang="en-US" sz="2000" dirty="0" smtClean="0"/>
              <a:t>Light is an electromagnetic wave.</a:t>
            </a:r>
          </a:p>
          <a:p>
            <a:endParaRPr lang="en-US" sz="2000" dirty="0" smtClean="0"/>
          </a:p>
          <a:p>
            <a:r>
              <a:rPr lang="en-US" sz="2000" dirty="0" smtClean="0"/>
              <a:t>It consists of vibrations of electric field and magnetic field.</a:t>
            </a:r>
          </a:p>
          <a:p>
            <a:endParaRPr lang="en-US" sz="2000" dirty="0" smtClean="0"/>
          </a:p>
          <a:p>
            <a:r>
              <a:rPr lang="en-US" sz="2000" dirty="0" smtClean="0"/>
              <a:t>The electric field and magnetic field are perpendicular each other and in phase.</a:t>
            </a:r>
          </a:p>
          <a:p>
            <a:endParaRPr lang="en-US" sz="2000" dirty="0" smtClean="0"/>
          </a:p>
          <a:p>
            <a:r>
              <a:rPr lang="en-US" sz="2000" dirty="0" smtClean="0"/>
              <a:t>EM wave is a transverse wave.</a:t>
            </a:r>
          </a:p>
          <a:p>
            <a:endParaRPr lang="en-US" sz="2000" dirty="0" smtClean="0"/>
          </a:p>
          <a:p>
            <a:r>
              <a:rPr lang="en-US" sz="2000" dirty="0" smtClean="0"/>
              <a:t>The speed of EM wave is 3X10^8 ms^-1</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dirty="0" smtClean="0"/>
              <a:t>Electric Field Vector</a:t>
            </a:r>
            <a:endParaRPr lang="en-US" sz="2800" dirty="0"/>
          </a:p>
        </p:txBody>
      </p:sp>
      <p:pic>
        <p:nvPicPr>
          <p:cNvPr id="3074" name="Picture 2" descr="C:\Users\Win 7\Downloads\index.png"/>
          <p:cNvPicPr>
            <a:picLocks noGrp="1" noChangeAspect="1" noChangeArrowheads="1"/>
          </p:cNvPicPr>
          <p:nvPr>
            <p:ph idx="1"/>
          </p:nvPr>
        </p:nvPicPr>
        <p:blipFill>
          <a:blip r:embed="rId2"/>
          <a:srcRect/>
          <a:stretch>
            <a:fillRect/>
          </a:stretch>
        </p:blipFill>
        <p:spPr bwMode="auto">
          <a:xfrm>
            <a:off x="457201" y="1676400"/>
            <a:ext cx="7238999" cy="4267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dirty="0" smtClean="0"/>
              <a:t>Mechanical experiment</a:t>
            </a:r>
            <a:endParaRPr lang="en-US" sz="2800" dirty="0"/>
          </a:p>
        </p:txBody>
      </p:sp>
      <p:pic>
        <p:nvPicPr>
          <p:cNvPr id="1029" name="Picture 5" descr="C:\Users\Win 7\Downloads\index.jpg"/>
          <p:cNvPicPr>
            <a:picLocks noGrp="1" noChangeAspect="1" noChangeArrowheads="1"/>
          </p:cNvPicPr>
          <p:nvPr>
            <p:ph idx="1"/>
          </p:nvPr>
        </p:nvPicPr>
        <p:blipFill>
          <a:blip r:embed="rId2"/>
          <a:srcRect/>
          <a:stretch>
            <a:fillRect/>
          </a:stretch>
        </p:blipFill>
        <p:spPr bwMode="auto">
          <a:xfrm>
            <a:off x="1219200" y="1600200"/>
            <a:ext cx="6324600" cy="330120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dirty="0" smtClean="0"/>
              <a:t>Optical Experiment</a:t>
            </a:r>
            <a:endParaRPr lang="en-US" sz="2800" dirty="0"/>
          </a:p>
        </p:txBody>
      </p:sp>
      <p:pic>
        <p:nvPicPr>
          <p:cNvPr id="4098" name="Picture 2"/>
          <p:cNvPicPr>
            <a:picLocks noGrp="1" noChangeAspect="1" noChangeArrowheads="1"/>
          </p:cNvPicPr>
          <p:nvPr>
            <p:ph idx="1"/>
          </p:nvPr>
        </p:nvPicPr>
        <p:blipFill>
          <a:blip r:embed="rId2"/>
          <a:srcRect/>
          <a:stretch>
            <a:fillRect/>
          </a:stretch>
        </p:blipFill>
        <p:spPr bwMode="auto">
          <a:xfrm>
            <a:off x="1295400" y="1905000"/>
            <a:ext cx="6172200" cy="35052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t>Polarized Light</a:t>
            </a:r>
            <a:endParaRPr lang="en-US" sz="2800" dirty="0"/>
          </a:p>
        </p:txBody>
      </p:sp>
      <p:sp>
        <p:nvSpPr>
          <p:cNvPr id="3" name="Content Placeholder 2"/>
          <p:cNvSpPr>
            <a:spLocks noGrp="1"/>
          </p:cNvSpPr>
          <p:nvPr>
            <p:ph idx="1"/>
          </p:nvPr>
        </p:nvSpPr>
        <p:spPr>
          <a:xfrm>
            <a:off x="3733800" y="1600200"/>
            <a:ext cx="4953000" cy="4525963"/>
          </a:xfrm>
        </p:spPr>
        <p:txBody>
          <a:bodyPr>
            <a:normAutofit/>
          </a:bodyPr>
          <a:lstStyle/>
          <a:p>
            <a:r>
              <a:rPr lang="en-US" sz="2000" dirty="0" err="1" smtClean="0"/>
              <a:t>Unpolarized</a:t>
            </a:r>
            <a:r>
              <a:rPr lang="en-US" sz="2000" dirty="0" smtClean="0"/>
              <a:t> light</a:t>
            </a:r>
          </a:p>
          <a:p>
            <a:pPr algn="just">
              <a:buNone/>
            </a:pPr>
            <a:r>
              <a:rPr lang="en-US" sz="2000" dirty="0" smtClean="0"/>
              <a:t>     Superposition of many beams, in the </a:t>
            </a:r>
            <a:r>
              <a:rPr lang="en-US" sz="2000" dirty="0" err="1" smtClean="0"/>
              <a:t>samedirection</a:t>
            </a:r>
            <a:r>
              <a:rPr lang="en-US" sz="2000" dirty="0" smtClean="0"/>
              <a:t> of propagation, but each with random polarization.</a:t>
            </a:r>
          </a:p>
          <a:p>
            <a:pPr algn="just">
              <a:buNone/>
            </a:pPr>
            <a:endParaRPr lang="en-US" sz="2000" dirty="0" smtClean="0"/>
          </a:p>
          <a:p>
            <a:pPr algn="just">
              <a:buNone/>
            </a:pPr>
            <a:endParaRPr lang="en-US" sz="2000" dirty="0" smtClean="0"/>
          </a:p>
          <a:p>
            <a:pPr algn="just">
              <a:buNone/>
            </a:pPr>
            <a:endParaRPr lang="en-US" sz="2000" dirty="0" smtClean="0"/>
          </a:p>
          <a:p>
            <a:pPr algn="just">
              <a:buFont typeface="Wingdings" pitchFamily="2" charset="2"/>
              <a:buChar char="§"/>
            </a:pPr>
            <a:r>
              <a:rPr lang="en-US" sz="2000" dirty="0" smtClean="0"/>
              <a:t>Polarized light</a:t>
            </a:r>
          </a:p>
          <a:p>
            <a:pPr algn="just">
              <a:buNone/>
            </a:pPr>
            <a:r>
              <a:rPr lang="en-US" sz="2000" dirty="0" smtClean="0"/>
              <a:t>      Vibrations lie on one single plane only.</a:t>
            </a:r>
          </a:p>
        </p:txBody>
      </p:sp>
      <p:pic>
        <p:nvPicPr>
          <p:cNvPr id="5122" name="Picture 2"/>
          <p:cNvPicPr>
            <a:picLocks noChangeAspect="1" noChangeArrowheads="1"/>
          </p:cNvPicPr>
          <p:nvPr/>
        </p:nvPicPr>
        <p:blipFill>
          <a:blip r:embed="rId2"/>
          <a:srcRect/>
          <a:stretch>
            <a:fillRect/>
          </a:stretch>
        </p:blipFill>
        <p:spPr bwMode="auto">
          <a:xfrm>
            <a:off x="533400" y="1447800"/>
            <a:ext cx="2514600" cy="368617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t>Representation…………………</a:t>
            </a:r>
            <a:endParaRPr lang="en-US" sz="2800" dirty="0"/>
          </a:p>
        </p:txBody>
      </p:sp>
      <p:pic>
        <p:nvPicPr>
          <p:cNvPr id="6147" name="Picture 3"/>
          <p:cNvPicPr>
            <a:picLocks noGrp="1" noChangeAspect="1" noChangeArrowheads="1"/>
          </p:cNvPicPr>
          <p:nvPr>
            <p:ph idx="1"/>
          </p:nvPr>
        </p:nvPicPr>
        <p:blipFill>
          <a:blip r:embed="rId2"/>
          <a:srcRect/>
          <a:stretch>
            <a:fillRect/>
          </a:stretch>
        </p:blipFill>
        <p:spPr bwMode="auto">
          <a:xfrm>
            <a:off x="1828800" y="1067594"/>
            <a:ext cx="4571999" cy="5057775"/>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TotalTime>
  <Words>293</Words>
  <Application>Microsoft Office PowerPoint</Application>
  <PresentationFormat>On-screen Show (4:3)</PresentationFormat>
  <Paragraphs>58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Polarization of light</vt:lpstr>
      <vt:lpstr> Polarization of light</vt:lpstr>
      <vt:lpstr>Electromagnetic Wave</vt:lpstr>
      <vt:lpstr>EM wave is……..</vt:lpstr>
      <vt:lpstr>Electric Field Vector</vt:lpstr>
      <vt:lpstr>Mechanical experiment</vt:lpstr>
      <vt:lpstr>Optical Experiment</vt:lpstr>
      <vt:lpstr>Polarized Light</vt:lpstr>
      <vt:lpstr>Representation…………………</vt:lpstr>
      <vt:lpstr>Polarization of light</vt:lpstr>
      <vt:lpstr>Law of Malus</vt:lpstr>
      <vt:lpstr>Explanation of Malus Law</vt:lpstr>
      <vt:lpstr>Problems</vt:lpstr>
      <vt:lpstr>Problem</vt:lpstr>
      <vt:lpstr>Problem</vt:lpstr>
      <vt:lpstr>Polarization by reflection</vt:lpstr>
      <vt:lpstr>Polarization by reflection</vt:lpstr>
      <vt:lpstr>Brewester’s Law</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Polarization</dc:title>
  <dc:creator>Win 7</dc:creator>
  <cp:lastModifiedBy>Win 7</cp:lastModifiedBy>
  <cp:revision>22</cp:revision>
  <dcterms:created xsi:type="dcterms:W3CDTF">2006-08-16T00:00:00Z</dcterms:created>
  <dcterms:modified xsi:type="dcterms:W3CDTF">2021-06-03T11:31:16Z</dcterms:modified>
</cp:coreProperties>
</file>